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96" r:id="rId3"/>
    <p:sldId id="303" r:id="rId4"/>
    <p:sldId id="304" r:id="rId5"/>
    <p:sldId id="308" r:id="rId6"/>
    <p:sldId id="315" r:id="rId7"/>
    <p:sldId id="309" r:id="rId8"/>
    <p:sldId id="258" r:id="rId9"/>
    <p:sldId id="297" r:id="rId10"/>
  </p:sldIdLst>
  <p:sldSz cx="12192000" cy="6858000"/>
  <p:notesSz cx="6858000" cy="9144000"/>
  <p:embeddedFontLst>
    <p:embeddedFont>
      <p:font typeface="等线" panose="02010600030101010101" pitchFamily="2" charset="-122"/>
      <p:regular r:id="rId12"/>
    </p:embeddedFont>
    <p:embeddedFont>
      <p:font typeface="等线 Light" panose="02010600030101010101" pitchFamily="2" charset="-122"/>
      <p:regular r:id="rId13"/>
    </p:embeddedFont>
    <p:embeddedFont>
      <p:font typeface="黑体" panose="02010609060101010101" pitchFamily="49" charset="-122"/>
      <p:regular r:id="rId14"/>
    </p:embeddedFont>
    <p:embeddedFont>
      <p:font typeface="微软雅黑" panose="020B0503020204020204" pitchFamily="34" charset="-122"/>
      <p:regular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C8B1"/>
    <a:srgbClr val="FD2C52"/>
    <a:srgbClr val="FD3859"/>
    <a:srgbClr val="0AA5F9"/>
    <a:srgbClr val="131517"/>
    <a:srgbClr val="DFC8B1"/>
    <a:srgbClr val="111EF4"/>
    <a:srgbClr val="37E6EB"/>
    <a:srgbClr val="E5E7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4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1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gs" Target="tags/tag1.xml"/></Relationships>
</file>

<file path=ppt/media/hdphoto1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5B4E7-6CF8-4612-B965-ACCD3A3CD493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79E75-5D01-4B4E-BD01-410347ED7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F0603-588F-4B01-AB5D-587102D2289E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DCC82-CDF7-4D83-A862-D6877933FC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" y="12954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Brush brushSize="6"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15240"/>
            <a:ext cx="12409805" cy="6972300"/>
          </a:xfrm>
          <a:prstGeom prst="rect">
            <a:avLst/>
          </a:prstGeom>
          <a:solidFill>
            <a:srgbClr val="131517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712085" y="2002155"/>
            <a:ext cx="6538595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1500" b="1" spc="300" dirty="0">
                <a:gradFill>
                  <a:gsLst>
                    <a:gs pos="0">
                      <a:srgbClr val="E5E7BE"/>
                    </a:gs>
                    <a:gs pos="33000">
                      <a:srgbClr val="37E6EB"/>
                    </a:gs>
                    <a:gs pos="62000">
                      <a:srgbClr val="0AA5F9"/>
                    </a:gs>
                    <a:gs pos="100000">
                      <a:srgbClr val="FD2C5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dTipBot</a:t>
            </a:r>
          </a:p>
        </p:txBody>
      </p:sp>
      <p:sp>
        <p:nvSpPr>
          <p:cNvPr id="16" name="矩形 15"/>
          <p:cNvSpPr/>
          <p:nvPr/>
        </p:nvSpPr>
        <p:spPr>
          <a:xfrm>
            <a:off x="3574097" y="4166295"/>
            <a:ext cx="504380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b="1" i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Century Gothic" panose="020B0502020202020204" pitchFamily="34" charset="0"/>
              </a:rPr>
              <a:t>A Telegram red envelope robot</a:t>
            </a:r>
          </a:p>
          <a:p>
            <a:pPr algn="dist"/>
            <a:endParaRPr lang="en-US" altLang="zh-CN" sz="2400" b="1" i="1" dirty="0">
              <a:gradFill>
                <a:gsLst>
                  <a:gs pos="0">
                    <a:srgbClr val="FD2C52"/>
                  </a:gs>
                  <a:gs pos="100000">
                    <a:srgbClr val="DFC8B1"/>
                  </a:gs>
                </a:gsLst>
                <a:lin ang="10800000" scaled="1"/>
              </a:gradFill>
              <a:latin typeface="Century Gothic" panose="020B0502020202020204" pitchFamily="34" charset="0"/>
            </a:endParaRPr>
          </a:p>
          <a:p>
            <a:pPr algn="dist"/>
            <a:endParaRPr lang="en-US" altLang="zh-CN" sz="2400" b="1" i="1" dirty="0">
              <a:gradFill>
                <a:gsLst>
                  <a:gs pos="0">
                    <a:srgbClr val="FD2C52"/>
                  </a:gs>
                  <a:gs pos="100000">
                    <a:srgbClr val="DFC8B1"/>
                  </a:gs>
                </a:gsLst>
                <a:lin ang="10800000" scaled="1"/>
              </a:gradFill>
              <a:latin typeface="Century Gothic" panose="020B0502020202020204" pitchFamily="34" charset="0"/>
            </a:endParaRPr>
          </a:p>
          <a:p>
            <a:pPr algn="dist"/>
            <a:endParaRPr lang="en-US" altLang="zh-CN" sz="2400" i="1" spc="600" dirty="0">
              <a:gradFill>
                <a:gsLst>
                  <a:gs pos="0">
                    <a:srgbClr val="FD2C52"/>
                  </a:gs>
                  <a:gs pos="100000">
                    <a:srgbClr val="DFC8B1"/>
                  </a:gs>
                </a:gsLst>
                <a:lin ang="108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875395" y="6283960"/>
            <a:ext cx="2856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</a:t>
            </a:r>
            <a:r>
              <a:rPr lang="zh-CN" altLang="en-US" dirty="0">
                <a:solidFill>
                  <a:schemeClr val="bg1"/>
                </a:solidFill>
              </a:rPr>
              <a:t>ember</a:t>
            </a:r>
            <a:r>
              <a:rPr lang="en-US" altLang="zh-CN" dirty="0">
                <a:solidFill>
                  <a:schemeClr val="bg1"/>
                </a:solidFill>
              </a:rPr>
              <a:t>s: </a:t>
            </a:r>
            <a:r>
              <a:rPr lang="zh-CN" altLang="en-US" dirty="0">
                <a:solidFill>
                  <a:schemeClr val="bg1"/>
                </a:solidFill>
              </a:rPr>
              <a:t>Fxy.  Wcy.  Angela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326380" y="1169670"/>
            <a:ext cx="599376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发红包流程：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1.@dTipBot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（后续点击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@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时可自动弹出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@</a:t>
            </a:r>
            <a:r>
              <a:rPr lang="en-US" altLang="zh-CN" sz="2000" dirty="0" err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dTipBot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输入金额（如：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个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ETH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）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3.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点击发送</a:t>
            </a:r>
          </a:p>
        </p:txBody>
      </p:sp>
      <p:pic>
        <p:nvPicPr>
          <p:cNvPr id="8" name="图片 7" descr="1d440af624837b0a2fca2e173a94cdd">
            <a:extLst>
              <a:ext uri="{FF2B5EF4-FFF2-40B4-BE49-F238E27FC236}">
                <a16:creationId xmlns:a16="http://schemas.microsoft.com/office/drawing/2014/main" id="{A704344A-45CB-CD4E-8AAD-3BEEC238EC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76" y="501015"/>
            <a:ext cx="3480799" cy="6198021"/>
          </a:xfrm>
          <a:prstGeom prst="rect">
            <a:avLst/>
          </a:prstGeom>
        </p:spPr>
      </p:pic>
      <p:pic>
        <p:nvPicPr>
          <p:cNvPr id="2" name="1-发红包" descr="1-发红包">
            <a:hlinkClick r:id="" action="ppaction://media"/>
            <a:extLst>
              <a:ext uri="{FF2B5EF4-FFF2-40B4-BE49-F238E27FC236}">
                <a16:creationId xmlns:a16="http://schemas.microsoft.com/office/drawing/2014/main" id="{9074B2E7-D0BE-6C46-8096-6186DB7562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7053" y="1099568"/>
            <a:ext cx="2458980" cy="517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326380" y="1181100"/>
            <a:ext cx="5993765" cy="4359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收红包</a:t>
            </a:r>
            <a:r>
              <a:rPr lang="en-US" altLang="zh-CN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&amp;</a:t>
            </a: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查询余额：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点击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“Snatch”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接收红包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点击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“Check your </a:t>
            </a:r>
            <a:r>
              <a:rPr lang="en-US" altLang="zh-CN" sz="2000" dirty="0" err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blance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at”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下方的链接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→点击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“Menu”→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点击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“balance”→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显示余额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（实时价格</a:t>
            </a:r>
            <a:r>
              <a:rPr lang="en-US" altLang="zh-CN" sz="2000" i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powered</a:t>
            </a:r>
            <a:r>
              <a:rPr lang="zh-CN" altLang="en-US" sz="2000" i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lang="en-US" altLang="zh-CN" sz="2000" i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by </a:t>
            </a:r>
            <a:r>
              <a:rPr lang="en-US" altLang="zh-CN" sz="2000" i="1" dirty="0" err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ChainLink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）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</a:p>
        </p:txBody>
      </p:sp>
      <p:pic>
        <p:nvPicPr>
          <p:cNvPr id="5" name="图片 4" descr="1d440af624837b0a2fca2e173a94cdd">
            <a:extLst>
              <a:ext uri="{FF2B5EF4-FFF2-40B4-BE49-F238E27FC236}">
                <a16:creationId xmlns:a16="http://schemas.microsoft.com/office/drawing/2014/main" id="{48843A09-752A-244F-B12C-E0792F669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76" y="501015"/>
            <a:ext cx="3480799" cy="6198021"/>
          </a:xfrm>
          <a:prstGeom prst="rect">
            <a:avLst/>
          </a:prstGeom>
        </p:spPr>
      </p:pic>
      <p:pic>
        <p:nvPicPr>
          <p:cNvPr id="2" name="2-收红包&amp;余额查询" descr="2-收红包&amp;余额查询">
            <a:hlinkClick r:id="" action="ppaction://media"/>
            <a:extLst>
              <a:ext uri="{FF2B5EF4-FFF2-40B4-BE49-F238E27FC236}">
                <a16:creationId xmlns:a16="http://schemas.microsoft.com/office/drawing/2014/main" id="{5000993B-5A9E-8848-8BAB-521C8F16E5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646" y="1052482"/>
            <a:ext cx="2501730" cy="52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326380" y="1181100"/>
            <a:ext cx="5993765" cy="3507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群发红包</a:t>
            </a: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@dTipBot</a:t>
            </a: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输入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“</a:t>
            </a:r>
            <a:r>
              <a:rPr 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金额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空格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人数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（例：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2 3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，指发送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2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个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ETH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，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3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个红包）</a:t>
            </a:r>
          </a:p>
        </p:txBody>
      </p:sp>
      <p:pic>
        <p:nvPicPr>
          <p:cNvPr id="5" name="图片 4" descr="1d440af624837b0a2fca2e173a94cdd">
            <a:extLst>
              <a:ext uri="{FF2B5EF4-FFF2-40B4-BE49-F238E27FC236}">
                <a16:creationId xmlns:a16="http://schemas.microsoft.com/office/drawing/2014/main" id="{34CD5F47-2B20-084D-A714-97895C659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76" y="501015"/>
            <a:ext cx="3480799" cy="6198021"/>
          </a:xfrm>
          <a:prstGeom prst="rect">
            <a:avLst/>
          </a:prstGeom>
        </p:spPr>
      </p:pic>
      <p:pic>
        <p:nvPicPr>
          <p:cNvPr id="2" name="3-群发红包" descr="3-群发红包">
            <a:hlinkClick r:id="" action="ppaction://media"/>
            <a:extLst>
              <a:ext uri="{FF2B5EF4-FFF2-40B4-BE49-F238E27FC236}">
                <a16:creationId xmlns:a16="http://schemas.microsoft.com/office/drawing/2014/main" id="{B6049D81-EB0B-034D-84F7-2F257C7E5D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2760" y="1030025"/>
            <a:ext cx="2567565" cy="52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326380" y="1181100"/>
            <a:ext cx="599376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账户提币：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 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进入</a:t>
            </a:r>
            <a:r>
              <a:rPr lang="en-US" altLang="zh-CN" sz="2000" dirty="0" err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dTipBot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页面，</a:t>
            </a: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 </a:t>
            </a:r>
            <a:r>
              <a:rPr 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点击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“Menu”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，选择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“withdraw”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  <a:sym typeface="+mn-ea"/>
              </a:rPr>
              <a:t>粘贴钱包地址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3.  </a:t>
            </a: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  <a:cs typeface="Arial" panose="020B0604020202020204" pitchFamily="34" charset="0"/>
              </a:rPr>
              <a:t>提币成功</a:t>
            </a:r>
          </a:p>
        </p:txBody>
      </p:sp>
      <p:pic>
        <p:nvPicPr>
          <p:cNvPr id="7" name="图片 6" descr="1d440af624837b0a2fca2e173a94cdd">
            <a:extLst>
              <a:ext uri="{FF2B5EF4-FFF2-40B4-BE49-F238E27FC236}">
                <a16:creationId xmlns:a16="http://schemas.microsoft.com/office/drawing/2014/main" id="{C20B7D7A-3C05-7C4F-92C5-9F0A39BA2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76" y="501015"/>
            <a:ext cx="3480799" cy="6198021"/>
          </a:xfrm>
          <a:prstGeom prst="rect">
            <a:avLst/>
          </a:prstGeom>
        </p:spPr>
      </p:pic>
      <p:pic>
        <p:nvPicPr>
          <p:cNvPr id="2" name="5-账户提币" descr="5-账户提币">
            <a:hlinkClick r:id="" action="ppaction://media"/>
            <a:extLst>
              <a:ext uri="{FF2B5EF4-FFF2-40B4-BE49-F238E27FC236}">
                <a16:creationId xmlns:a16="http://schemas.microsoft.com/office/drawing/2014/main" id="{F5C59437-4532-D54F-9C01-46C4280E43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4792" y="1042057"/>
            <a:ext cx="2567565" cy="526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326380" y="1181100"/>
            <a:ext cx="5993765" cy="3910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多链支持：</a:t>
            </a:r>
            <a:endParaRPr lang="en-US" altLang="zh-CN" sz="3600" b="1" dirty="0">
              <a:gradFill>
                <a:gsLst>
                  <a:gs pos="0">
                    <a:srgbClr val="FD2C52"/>
                  </a:gs>
                  <a:gs pos="100000">
                    <a:srgbClr val="DFC8B1"/>
                  </a:gs>
                </a:gsLst>
                <a:lin ang="10800000" scaled="1"/>
              </a:gra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支持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Aurora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Polygon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、</a:t>
            </a:r>
            <a:r>
              <a:rPr lang="en-US" altLang="zh-CN" sz="2000" dirty="0" err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Arbitrum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账户切换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点击“</a:t>
            </a:r>
            <a:r>
              <a:rPr lang="en-US" altLang="zh-CN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network”</a:t>
            </a:r>
            <a:r>
              <a:rPr lang="zh-CN" altLang="en-US" sz="2000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，可切换账户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  <a:cs typeface="Arial" panose="020B0604020202020204" pitchFamily="34" charset="0"/>
            </a:endParaRPr>
          </a:p>
        </p:txBody>
      </p:sp>
      <p:pic>
        <p:nvPicPr>
          <p:cNvPr id="5" name="图片 4" descr="1d440af624837b0a2fca2e173a94cdd">
            <a:extLst>
              <a:ext uri="{FF2B5EF4-FFF2-40B4-BE49-F238E27FC236}">
                <a16:creationId xmlns:a16="http://schemas.microsoft.com/office/drawing/2014/main" id="{A22C43A3-9134-4A4E-849E-ECDAC2ACB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76" y="501015"/>
            <a:ext cx="3480799" cy="6198021"/>
          </a:xfrm>
          <a:prstGeom prst="rect">
            <a:avLst/>
          </a:prstGeom>
        </p:spPr>
      </p:pic>
      <p:pic>
        <p:nvPicPr>
          <p:cNvPr id="3" name="6-多链支持" descr="6-多链支持">
            <a:hlinkClick r:id="" action="ppaction://media"/>
            <a:extLst>
              <a:ext uri="{FF2B5EF4-FFF2-40B4-BE49-F238E27FC236}">
                <a16:creationId xmlns:a16="http://schemas.microsoft.com/office/drawing/2014/main" id="{F7A5A615-FBBE-014E-B062-6FFDD83B93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7710" y="1062881"/>
            <a:ext cx="2445300" cy="51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449955" y="489585"/>
            <a:ext cx="5258435" cy="1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6000" b="1" dirty="0">
                <a:gradFill>
                  <a:gsLst>
                    <a:gs pos="0">
                      <a:srgbClr val="FD2C52"/>
                    </a:gs>
                    <a:gs pos="100000">
                      <a:srgbClr val="DFC8B1"/>
                    </a:gs>
                  </a:gsLst>
                  <a:lin ang="10800000" scaled="1"/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应用场景</a:t>
            </a:r>
          </a:p>
          <a:p>
            <a:pPr algn="dist">
              <a:lnSpc>
                <a:spcPct val="70000"/>
              </a:lnSpc>
              <a:spcBef>
                <a:spcPct val="20000"/>
              </a:spcBef>
              <a:defRPr/>
            </a:pPr>
            <a:r>
              <a:rPr lang="zh-CN" altLang="en-US" sz="2400" b="1" spc="300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 Light" panose="02010600030101010101" charset="-122"/>
                <a:ea typeface="等线 Light" panose="02010600030101010101" charset="-122"/>
                <a:sym typeface="+mn-ea"/>
              </a:rPr>
              <a:t>Application scenario</a:t>
            </a:r>
            <a:r>
              <a:rPr lang="en-US" altLang="zh-CN" sz="2400" b="1" spc="300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 Light" panose="02010600030101010101" charset="-122"/>
                <a:ea typeface="等线 Light" panose="02010600030101010101" charset="-122"/>
                <a:sym typeface="+mn-ea"/>
              </a:rPr>
              <a:t>s</a:t>
            </a:r>
          </a:p>
        </p:txBody>
      </p:sp>
      <p:sp>
        <p:nvSpPr>
          <p:cNvPr id="8" name="Oval 10"/>
          <p:cNvSpPr/>
          <p:nvPr/>
        </p:nvSpPr>
        <p:spPr>
          <a:xfrm rot="17654270">
            <a:off x="1877007" y="4627281"/>
            <a:ext cx="592464" cy="592463"/>
          </a:xfrm>
          <a:prstGeom prst="ellipse">
            <a:avLst/>
          </a:prstGeom>
          <a:gradFill>
            <a:gsLst>
              <a:gs pos="19000">
                <a:srgbClr val="FFB9B9"/>
              </a:gs>
              <a:gs pos="64000">
                <a:srgbClr val="FF8F8E"/>
              </a:gs>
              <a:gs pos="44000">
                <a:srgbClr val="FE9E9F"/>
              </a:gs>
              <a:gs pos="84000">
                <a:srgbClr val="FF7373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10" name="Oval 10"/>
          <p:cNvSpPr/>
          <p:nvPr/>
        </p:nvSpPr>
        <p:spPr>
          <a:xfrm rot="17654270">
            <a:off x="1765681" y="2790861"/>
            <a:ext cx="592464" cy="592463"/>
          </a:xfrm>
          <a:prstGeom prst="ellipse">
            <a:avLst/>
          </a:prstGeom>
          <a:gradFill>
            <a:gsLst>
              <a:gs pos="19000">
                <a:srgbClr val="FFB9B9"/>
              </a:gs>
              <a:gs pos="64000">
                <a:srgbClr val="FF8F8E"/>
              </a:gs>
              <a:gs pos="44000">
                <a:srgbClr val="FE9E9F"/>
              </a:gs>
              <a:gs pos="84000">
                <a:srgbClr val="FF7373"/>
              </a:gs>
            </a:gsLst>
            <a:lin ang="5400000" scaled="1"/>
          </a:gradFill>
          <a:ln>
            <a:noFill/>
          </a:ln>
          <a:effectLst>
            <a:outerShdw blurRad="38100" dist="38100" dir="2700000" algn="tl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dist"/>
            <a:endParaRPr lang="en-US" sz="13800" spc="300">
              <a:gradFill>
                <a:gsLst>
                  <a:gs pos="0">
                    <a:srgbClr val="E5E7BE"/>
                  </a:gs>
                  <a:gs pos="33000">
                    <a:srgbClr val="37E6EB"/>
                  </a:gs>
                  <a:gs pos="62000">
                    <a:srgbClr val="0AA5F9"/>
                  </a:gs>
                  <a:gs pos="100000">
                    <a:srgbClr val="FD2C5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庞门正道粗书体" panose="02010600030101010101" pitchFamily="2" charset="-122"/>
              <a:ea typeface="庞门正道粗书体" panose="02010600030101010101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927609" y="2644516"/>
            <a:ext cx="740907" cy="12907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1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027995" y="4480936"/>
            <a:ext cx="732790" cy="1420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>
              <a:lnSpc>
                <a:spcPct val="120000"/>
              </a:lnSpc>
              <a:spcBef>
                <a:spcPct val="20000"/>
              </a:spcBef>
            </a:pPr>
            <a:r>
              <a:rPr lang="en-US" altLang="zh-CN" sz="7200" b="1" spc="300" dirty="0">
                <a:solidFill>
                  <a:prstClr val="white">
                    <a:lumMod val="9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sym typeface="Calibri" panose="020F0502020204030204" pitchFamily="34" charset="0"/>
              </a:rPr>
              <a:t>2</a:t>
            </a:r>
            <a:endParaRPr lang="zh-CN" altLang="en-US" sz="7200" b="1" spc="300" dirty="0">
              <a:solidFill>
                <a:prstClr val="white">
                  <a:lumMod val="9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sym typeface="Calibri" panose="020F050202020403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01315" y="2833370"/>
            <a:ext cx="797941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zh-CN" altLang="en-US" sz="24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  <a:sym typeface="+mn-ea"/>
              </a:rPr>
              <a:t>方便用户之间快速转账，无需知道对方钱包地址即可转账，秒到账。</a:t>
            </a:r>
            <a:endParaRPr lang="zh-CN" altLang="en-US" sz="24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  <a:p>
            <a:pPr algn="l">
              <a:defRPr/>
            </a:pPr>
            <a:endParaRPr lang="zh-CN" altLang="en-US" sz="24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065145" y="4634865"/>
            <a:ext cx="79482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zh-CN" altLang="en-US" sz="24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仿宋 Std R" panose="02020400000000000000" pitchFamily="18" charset="-122"/>
                <a:ea typeface="Adobe 仿宋 Std R" panose="02020400000000000000" pitchFamily="18" charset="-122"/>
              </a:rPr>
              <a:t>项目方针对区块链小白用户的空投活跃社区气氛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î$ľíďé"/>
          <p:cNvSpPr/>
          <p:nvPr/>
        </p:nvSpPr>
        <p:spPr>
          <a:xfrm>
            <a:off x="6085575" y="1784064"/>
            <a:ext cx="1607434" cy="1607432"/>
          </a:xfrm>
          <a:custGeom>
            <a:avLst/>
            <a:gdLst>
              <a:gd name="connsiteX0" fmla="*/ 0 w 1863126"/>
              <a:gd name="connsiteY0" fmla="*/ 0 h 1863124"/>
              <a:gd name="connsiteX1" fmla="*/ 178252 w 1863126"/>
              <a:gd name="connsiteY1" fmla="*/ 9000 h 1863124"/>
              <a:gd name="connsiteX2" fmla="*/ 1854125 w 1863126"/>
              <a:gd name="connsiteY2" fmla="*/ 1684873 h 1863124"/>
              <a:gd name="connsiteX3" fmla="*/ 1863126 w 1863126"/>
              <a:gd name="connsiteY3" fmla="*/ 1863124 h 1863124"/>
              <a:gd name="connsiteX4" fmla="*/ 1406884 w 1863126"/>
              <a:gd name="connsiteY4" fmla="*/ 1863124 h 1863124"/>
              <a:gd name="connsiteX5" fmla="*/ 1400238 w 1863126"/>
              <a:gd name="connsiteY5" fmla="*/ 1731521 h 1863124"/>
              <a:gd name="connsiteX6" fmla="*/ 131603 w 1863126"/>
              <a:gd name="connsiteY6" fmla="*/ 462886 h 1863124"/>
              <a:gd name="connsiteX7" fmla="*/ 0 w 1863126"/>
              <a:gd name="connsiteY7" fmla="*/ 456241 h 1863124"/>
              <a:gd name="connsiteX8" fmla="*/ 0 w 1863126"/>
              <a:gd name="connsiteY8" fmla="*/ 0 h 1863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3126" h="1863124">
                <a:moveTo>
                  <a:pt x="0" y="0"/>
                </a:moveTo>
                <a:lnTo>
                  <a:pt x="178252" y="9000"/>
                </a:lnTo>
                <a:cubicBezTo>
                  <a:pt x="1061892" y="98739"/>
                  <a:pt x="1764386" y="801233"/>
                  <a:pt x="1854125" y="1684873"/>
                </a:cubicBezTo>
                <a:lnTo>
                  <a:pt x="1863126" y="1863124"/>
                </a:lnTo>
                <a:lnTo>
                  <a:pt x="1406884" y="1863124"/>
                </a:lnTo>
                <a:lnTo>
                  <a:pt x="1400238" y="1731521"/>
                </a:lnTo>
                <a:cubicBezTo>
                  <a:pt x="1332306" y="1062606"/>
                  <a:pt x="800519" y="530818"/>
                  <a:pt x="131603" y="462886"/>
                </a:cubicBezTo>
                <a:lnTo>
                  <a:pt x="0" y="456241"/>
                </a:lnTo>
                <a:lnTo>
                  <a:pt x="0" y="0"/>
                </a:lnTo>
                <a:close/>
              </a:path>
            </a:pathLst>
          </a:custGeom>
          <a:ln w="19050">
            <a:gradFill flip="none" rotWithShape="1">
              <a:gsLst>
                <a:gs pos="0">
                  <a:srgbClr val="23409C"/>
                </a:gs>
                <a:gs pos="100000">
                  <a:srgbClr val="E63259"/>
                </a:gs>
              </a:gsLst>
              <a:lin ang="0" scaled="1"/>
              <a:tileRect/>
            </a:gra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90">
              <a:solidFill>
                <a:srgbClr val="50FFC8"/>
              </a:solidFill>
              <a:latin typeface="+mj-lt"/>
              <a:ea typeface="微软雅黑 Light" panose="020B0502040204020203" pitchFamily="34" charset="-122"/>
            </a:endParaRPr>
          </a:p>
        </p:txBody>
      </p:sp>
      <p:sp>
        <p:nvSpPr>
          <p:cNvPr id="9" name="íṩḷïďé"/>
          <p:cNvSpPr/>
          <p:nvPr/>
        </p:nvSpPr>
        <p:spPr>
          <a:xfrm>
            <a:off x="4454476" y="1784064"/>
            <a:ext cx="1607432" cy="1607432"/>
          </a:xfrm>
          <a:custGeom>
            <a:avLst/>
            <a:gdLst>
              <a:gd name="connsiteX0" fmla="*/ 1863124 w 1863124"/>
              <a:gd name="connsiteY0" fmla="*/ 0 h 1863124"/>
              <a:gd name="connsiteX1" fmla="*/ 1863124 w 1863124"/>
              <a:gd name="connsiteY1" fmla="*/ 456241 h 1863124"/>
              <a:gd name="connsiteX2" fmla="*/ 1731521 w 1863124"/>
              <a:gd name="connsiteY2" fmla="*/ 462886 h 1863124"/>
              <a:gd name="connsiteX3" fmla="*/ 462886 w 1863124"/>
              <a:gd name="connsiteY3" fmla="*/ 1731521 h 1863124"/>
              <a:gd name="connsiteX4" fmla="*/ 456240 w 1863124"/>
              <a:gd name="connsiteY4" fmla="*/ 1863124 h 1863124"/>
              <a:gd name="connsiteX5" fmla="*/ 0 w 1863124"/>
              <a:gd name="connsiteY5" fmla="*/ 1863124 h 1863124"/>
              <a:gd name="connsiteX6" fmla="*/ 9001 w 1863124"/>
              <a:gd name="connsiteY6" fmla="*/ 1684873 h 1863124"/>
              <a:gd name="connsiteX7" fmla="*/ 1684874 w 1863124"/>
              <a:gd name="connsiteY7" fmla="*/ 9000 h 1863124"/>
              <a:gd name="connsiteX8" fmla="*/ 1863124 w 1863124"/>
              <a:gd name="connsiteY8" fmla="*/ 0 h 1863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3124" h="1863124">
                <a:moveTo>
                  <a:pt x="1863124" y="0"/>
                </a:moveTo>
                <a:lnTo>
                  <a:pt x="1863124" y="456241"/>
                </a:lnTo>
                <a:lnTo>
                  <a:pt x="1731521" y="462886"/>
                </a:lnTo>
                <a:cubicBezTo>
                  <a:pt x="1062605" y="530818"/>
                  <a:pt x="530818" y="1062606"/>
                  <a:pt x="462886" y="1731521"/>
                </a:cubicBezTo>
                <a:lnTo>
                  <a:pt x="456240" y="1863124"/>
                </a:lnTo>
                <a:lnTo>
                  <a:pt x="0" y="1863124"/>
                </a:lnTo>
                <a:lnTo>
                  <a:pt x="9001" y="1684873"/>
                </a:lnTo>
                <a:cubicBezTo>
                  <a:pt x="98740" y="801233"/>
                  <a:pt x="801234" y="98739"/>
                  <a:pt x="1684874" y="9000"/>
                </a:cubicBezTo>
                <a:lnTo>
                  <a:pt x="1863124" y="0"/>
                </a:lnTo>
                <a:close/>
              </a:path>
            </a:pathLst>
          </a:custGeom>
          <a:gradFill flip="none" rotWithShape="1">
            <a:gsLst>
              <a:gs pos="0">
                <a:srgbClr val="FD3859"/>
              </a:gs>
              <a:gs pos="100000">
                <a:srgbClr val="0AA5F9">
                  <a:alpha val="0"/>
                </a:srgbClr>
              </a:gs>
            </a:gsLst>
            <a:lin ang="5400000" scaled="1"/>
            <a:tileRect/>
          </a:gradFill>
          <a:ln w="28575">
            <a:gradFill>
              <a:gsLst>
                <a:gs pos="0">
                  <a:srgbClr val="FD3859"/>
                </a:gs>
                <a:gs pos="100000">
                  <a:srgbClr val="0AA5F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2000" b="1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0" name="ï$ḻíḍé"/>
          <p:cNvSpPr/>
          <p:nvPr/>
        </p:nvSpPr>
        <p:spPr>
          <a:xfrm>
            <a:off x="4454476" y="3415164"/>
            <a:ext cx="1607432" cy="1607432"/>
          </a:xfrm>
          <a:custGeom>
            <a:avLst/>
            <a:gdLst>
              <a:gd name="connsiteX0" fmla="*/ 0 w 1863124"/>
              <a:gd name="connsiteY0" fmla="*/ 0 h 1863125"/>
              <a:gd name="connsiteX1" fmla="*/ 456240 w 1863124"/>
              <a:gd name="connsiteY1" fmla="*/ 0 h 1863125"/>
              <a:gd name="connsiteX2" fmla="*/ 462886 w 1863124"/>
              <a:gd name="connsiteY2" fmla="*/ 131603 h 1863125"/>
              <a:gd name="connsiteX3" fmla="*/ 1731521 w 1863124"/>
              <a:gd name="connsiteY3" fmla="*/ 1400238 h 1863125"/>
              <a:gd name="connsiteX4" fmla="*/ 1863124 w 1863124"/>
              <a:gd name="connsiteY4" fmla="*/ 1406884 h 1863125"/>
              <a:gd name="connsiteX5" fmla="*/ 1863124 w 1863124"/>
              <a:gd name="connsiteY5" fmla="*/ 1863125 h 1863125"/>
              <a:gd name="connsiteX6" fmla="*/ 1684874 w 1863124"/>
              <a:gd name="connsiteY6" fmla="*/ 1854124 h 1863125"/>
              <a:gd name="connsiteX7" fmla="*/ 9001 w 1863124"/>
              <a:gd name="connsiteY7" fmla="*/ 178251 h 1863125"/>
              <a:gd name="connsiteX8" fmla="*/ 0 w 1863124"/>
              <a:gd name="connsiteY8" fmla="*/ 0 h 186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3124" h="1863125">
                <a:moveTo>
                  <a:pt x="0" y="0"/>
                </a:moveTo>
                <a:lnTo>
                  <a:pt x="456240" y="0"/>
                </a:lnTo>
                <a:lnTo>
                  <a:pt x="462886" y="131603"/>
                </a:lnTo>
                <a:cubicBezTo>
                  <a:pt x="530818" y="800519"/>
                  <a:pt x="1062605" y="1332306"/>
                  <a:pt x="1731521" y="1400238"/>
                </a:cubicBezTo>
                <a:lnTo>
                  <a:pt x="1863124" y="1406884"/>
                </a:lnTo>
                <a:lnTo>
                  <a:pt x="1863124" y="1863125"/>
                </a:lnTo>
                <a:lnTo>
                  <a:pt x="1684874" y="1854124"/>
                </a:lnTo>
                <a:cubicBezTo>
                  <a:pt x="801234" y="1764385"/>
                  <a:pt x="98740" y="1061891"/>
                  <a:pt x="9001" y="178251"/>
                </a:cubicBezTo>
                <a:lnTo>
                  <a:pt x="0" y="0"/>
                </a:lnTo>
                <a:close/>
              </a:path>
            </a:pathLst>
          </a:custGeom>
          <a:ln w="19050">
            <a:gradFill flip="none" rotWithShape="1">
              <a:gsLst>
                <a:gs pos="0">
                  <a:srgbClr val="23409C"/>
                </a:gs>
                <a:gs pos="100000">
                  <a:srgbClr val="E63259"/>
                </a:gs>
              </a:gsLst>
              <a:lin ang="0" scaled="1"/>
              <a:tileRect/>
            </a:gra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90">
              <a:solidFill>
                <a:srgbClr val="50FFC8"/>
              </a:solidFill>
              <a:latin typeface="+mj-lt"/>
              <a:ea typeface="微软雅黑 Light" panose="020B0502040204020203" pitchFamily="34" charset="-122"/>
            </a:endParaRPr>
          </a:p>
        </p:txBody>
      </p:sp>
      <p:sp>
        <p:nvSpPr>
          <p:cNvPr id="11" name="ïṥḻîḓe"/>
          <p:cNvSpPr/>
          <p:nvPr/>
        </p:nvSpPr>
        <p:spPr>
          <a:xfrm>
            <a:off x="6085575" y="3415164"/>
            <a:ext cx="1607434" cy="1607432"/>
          </a:xfrm>
          <a:custGeom>
            <a:avLst/>
            <a:gdLst>
              <a:gd name="connsiteX0" fmla="*/ 1406884 w 1863126"/>
              <a:gd name="connsiteY0" fmla="*/ 0 h 1863125"/>
              <a:gd name="connsiteX1" fmla="*/ 1863126 w 1863126"/>
              <a:gd name="connsiteY1" fmla="*/ 0 h 1863125"/>
              <a:gd name="connsiteX2" fmla="*/ 1854125 w 1863126"/>
              <a:gd name="connsiteY2" fmla="*/ 178251 h 1863125"/>
              <a:gd name="connsiteX3" fmla="*/ 178252 w 1863126"/>
              <a:gd name="connsiteY3" fmla="*/ 1854124 h 1863125"/>
              <a:gd name="connsiteX4" fmla="*/ 0 w 1863126"/>
              <a:gd name="connsiteY4" fmla="*/ 1863125 h 1863125"/>
              <a:gd name="connsiteX5" fmla="*/ 0 w 1863126"/>
              <a:gd name="connsiteY5" fmla="*/ 1406884 h 1863125"/>
              <a:gd name="connsiteX6" fmla="*/ 131603 w 1863126"/>
              <a:gd name="connsiteY6" fmla="*/ 1400238 h 1863125"/>
              <a:gd name="connsiteX7" fmla="*/ 1400238 w 1863126"/>
              <a:gd name="connsiteY7" fmla="*/ 131603 h 1863125"/>
              <a:gd name="connsiteX8" fmla="*/ 1406884 w 1863126"/>
              <a:gd name="connsiteY8" fmla="*/ 0 h 186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3126" h="1863125">
                <a:moveTo>
                  <a:pt x="1406884" y="0"/>
                </a:moveTo>
                <a:lnTo>
                  <a:pt x="1863126" y="0"/>
                </a:lnTo>
                <a:lnTo>
                  <a:pt x="1854125" y="178251"/>
                </a:lnTo>
                <a:cubicBezTo>
                  <a:pt x="1764386" y="1061891"/>
                  <a:pt x="1061892" y="1764385"/>
                  <a:pt x="178252" y="1854124"/>
                </a:cubicBezTo>
                <a:lnTo>
                  <a:pt x="0" y="1863125"/>
                </a:lnTo>
                <a:lnTo>
                  <a:pt x="0" y="1406884"/>
                </a:lnTo>
                <a:lnTo>
                  <a:pt x="131603" y="1400238"/>
                </a:lnTo>
                <a:cubicBezTo>
                  <a:pt x="800519" y="1332306"/>
                  <a:pt x="1332306" y="800519"/>
                  <a:pt x="1400238" y="131603"/>
                </a:cubicBezTo>
                <a:lnTo>
                  <a:pt x="1406884" y="0"/>
                </a:lnTo>
                <a:close/>
              </a:path>
            </a:pathLst>
          </a:custGeom>
          <a:gradFill flip="none" rotWithShape="1">
            <a:gsLst>
              <a:gs pos="0">
                <a:srgbClr val="FD3859"/>
              </a:gs>
              <a:gs pos="100000">
                <a:srgbClr val="0AA5F9">
                  <a:alpha val="0"/>
                </a:srgbClr>
              </a:gs>
            </a:gsLst>
            <a:lin ang="5400000" scaled="1"/>
            <a:tileRect/>
          </a:gradFill>
          <a:ln w="28575">
            <a:gradFill>
              <a:gsLst>
                <a:gs pos="0">
                  <a:srgbClr val="FD3859"/>
                </a:gs>
                <a:gs pos="100000">
                  <a:srgbClr val="0AA5F9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2000" b="1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83857" y="3058525"/>
            <a:ext cx="11658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活跃社区氛围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835867" y="2919460"/>
            <a:ext cx="9277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buClrTx/>
              <a:buSzTx/>
              <a:buFontTx/>
            </a:pPr>
            <a:r>
              <a:rPr lang="zh-CN" altLang="en-US" sz="20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操作简单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369527" y="1288978"/>
            <a:ext cx="13385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buClrTx/>
              <a:buSzTx/>
              <a:buFontTx/>
            </a:pPr>
            <a:r>
              <a:rPr lang="zh-CN" altLang="en-US" sz="20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流畅体验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460967" y="5171170"/>
            <a:ext cx="12947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buClrTx/>
              <a:buSzTx/>
              <a:buFontTx/>
            </a:pPr>
            <a:r>
              <a:rPr lang="zh-CN" altLang="en-US" sz="20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引爆去中心化支付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1205498" y="880032"/>
            <a:ext cx="14602996" cy="4082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23900" spc="300" dirty="0">
                <a:gradFill>
                  <a:gsLst>
                    <a:gs pos="0">
                      <a:srgbClr val="E5E7BE">
                        <a:alpha val="70000"/>
                      </a:srgbClr>
                    </a:gs>
                    <a:gs pos="33000">
                      <a:srgbClr val="37E6EB">
                        <a:alpha val="70000"/>
                      </a:srgbClr>
                    </a:gs>
                    <a:gs pos="62000">
                      <a:srgbClr val="0AA5F9">
                        <a:alpha val="70000"/>
                      </a:srgbClr>
                    </a:gs>
                    <a:gs pos="100000">
                      <a:srgbClr val="FD2C52">
                        <a:alpha val="70000"/>
                      </a:srgb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dobe 仿宋 Std R" panose="02020400000000000000" pitchFamily="18" charset="-122"/>
              </a:rPr>
              <a:t>THANK</a:t>
            </a:r>
            <a:endParaRPr lang="zh-CN" altLang="en-US" sz="23900" spc="300" dirty="0">
              <a:gradFill>
                <a:gsLst>
                  <a:gs pos="0">
                    <a:srgbClr val="E5E7BE">
                      <a:alpha val="70000"/>
                    </a:srgbClr>
                  </a:gs>
                  <a:gs pos="33000">
                    <a:srgbClr val="37E6EB">
                      <a:alpha val="70000"/>
                    </a:srgbClr>
                  </a:gs>
                  <a:gs pos="62000">
                    <a:srgbClr val="0AA5F9">
                      <a:alpha val="70000"/>
                    </a:srgbClr>
                  </a:gs>
                  <a:gs pos="100000">
                    <a:srgbClr val="FD2C52">
                      <a:alpha val="70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Adobe 仿宋 Std R" panose="02020400000000000000" pitchFamily="18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-2068254" y="-1613461"/>
            <a:ext cx="16328509" cy="9248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9500" dirty="0">
                <a:gradFill>
                  <a:gsLst>
                    <a:gs pos="0">
                      <a:srgbClr val="FD3859">
                        <a:alpha val="40000"/>
                      </a:srgbClr>
                    </a:gs>
                    <a:gs pos="100000">
                      <a:srgbClr val="E1C8B1">
                        <a:alpha val="20000"/>
                      </a:srgbClr>
                    </a:gs>
                  </a:gsLst>
                  <a:lin ang="5400000" scaled="1"/>
                </a:gradFill>
                <a:latin typeface="+mj-lt"/>
                <a:ea typeface="造字工房尚黑（非商用）常规体" pitchFamily="2" charset="-122"/>
              </a:rPr>
              <a:t>YOU</a:t>
            </a:r>
            <a:endParaRPr lang="zh-CN" altLang="en-US" sz="59500" dirty="0">
              <a:gradFill>
                <a:gsLst>
                  <a:gs pos="0">
                    <a:srgbClr val="FD3859">
                      <a:alpha val="40000"/>
                    </a:srgbClr>
                  </a:gs>
                  <a:gs pos="100000">
                    <a:srgbClr val="E1C8B1">
                      <a:alpha val="20000"/>
                    </a:srgbClr>
                  </a:gs>
                </a:gsLst>
                <a:lin ang="5400000" scaled="1"/>
              </a:gradFill>
              <a:latin typeface="+mj-lt"/>
              <a:ea typeface="造字工房尚黑（非商用）常规体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entury Gothic"/>
        <a:ea typeface="方正清刻本悦宋简体"/>
        <a:cs typeface=""/>
      </a:majorFont>
      <a:minorFont>
        <a:latin typeface="Calibri Light"/>
        <a:ea typeface="等线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229</Words>
  <Application>Microsoft Macintosh PowerPoint</Application>
  <PresentationFormat>宽屏</PresentationFormat>
  <Paragraphs>48</Paragraphs>
  <Slides>9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Century Gothic</vt:lpstr>
      <vt:lpstr>Adobe 仿宋 Std R</vt:lpstr>
      <vt:lpstr>庞门正道粗书体</vt:lpstr>
      <vt:lpstr>等线</vt:lpstr>
      <vt:lpstr>微软雅黑</vt:lpstr>
      <vt:lpstr>Arial</vt:lpstr>
      <vt:lpstr>黑体</vt:lpstr>
      <vt:lpstr>等线 Light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User</cp:lastModifiedBy>
  <cp:revision>89</cp:revision>
  <dcterms:created xsi:type="dcterms:W3CDTF">2019-05-29T14:14:00Z</dcterms:created>
  <dcterms:modified xsi:type="dcterms:W3CDTF">2021-07-31T15:51:45Z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KSOTemplateUUID">
    <vt:lpwstr>v1.0_mb_RCSlVopvrtwuB51msAsM1g==</vt:lpwstr>
  </property>
  <property fmtid="{D5CDD505-2E9C-101B-9397-08002B2CF9AE}" pid="4" name="ICV">
    <vt:lpwstr>AC9484197DE94C83BCB5C6BD56BB0F69</vt:lpwstr>
  </property>
</Properties>
</file>

<file path=docProps/thumbnail.jpeg>
</file>